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3" r:id="rId6"/>
    <p:sldId id="265" r:id="rId7"/>
    <p:sldId id="278" r:id="rId8"/>
    <p:sldId id="271" r:id="rId9"/>
    <p:sldId id="281" r:id="rId10"/>
    <p:sldId id="267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06" autoAdjust="0"/>
  </p:normalViewPr>
  <p:slideViewPr>
    <p:cSldViewPr>
      <p:cViewPr>
        <p:scale>
          <a:sx n="75" d="100"/>
          <a:sy n="75" d="100"/>
        </p:scale>
        <p:origin x="-3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BCC38B4-441D-4FEC-A441-EF4191819457}" type="datetimeFigureOut">
              <a:rPr lang="en-GB"/>
              <a:pPr>
                <a:defRPr/>
              </a:pPr>
              <a:t>16/06/2013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D8800EC-98B5-4BD1-BF6D-BDB55B36FE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800EC-98B5-4BD1-BF6D-BDB55B36FEE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800EC-98B5-4BD1-BF6D-BDB55B36FEE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Telephone based self-management support  </a:t>
            </a:r>
            <a:r>
              <a:rPr lang="en-US" sz="2800" dirty="0" smtClean="0">
                <a:solidFill>
                  <a:srgbClr val="7030A0"/>
                </a:solidFill>
              </a:rPr>
              <a:t/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GB" sz="2800" b="1" dirty="0" smtClean="0">
                <a:solidFill>
                  <a:srgbClr val="7030A0"/>
                </a:solidFill>
              </a:rPr>
              <a:t>for vascular conditions via non-healthcare professionals: a systematic review and meta-analysis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 smtClean="0"/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488832" cy="2736304"/>
          </a:xfrm>
        </p:spPr>
        <p:txBody>
          <a:bodyPr/>
          <a:lstStyle/>
          <a:p>
            <a:pPr algn="l"/>
            <a:endParaRPr lang="en-GB" sz="1600" dirty="0" smtClean="0"/>
          </a:p>
          <a:p>
            <a:pPr algn="l"/>
            <a:endParaRPr lang="en-GB" sz="1600" dirty="0" smtClean="0"/>
          </a:p>
          <a:p>
            <a:pPr algn="l"/>
            <a:r>
              <a:rPr lang="en-GB" sz="1600" b="1" dirty="0" smtClean="0"/>
              <a:t>Dr Nicola Small,</a:t>
            </a:r>
            <a:r>
              <a:rPr lang="en-GB" sz="1600" dirty="0" smtClean="0"/>
              <a:t> Greater Manchester Collaboration for Leadership in Applied Health Research and Care (CLAHRC), Research Associate.</a:t>
            </a:r>
          </a:p>
          <a:p>
            <a:pPr algn="l"/>
            <a:endParaRPr lang="en-GB" sz="1600" dirty="0" smtClean="0"/>
          </a:p>
          <a:p>
            <a:pPr algn="l"/>
            <a:r>
              <a:rPr lang="en-GB" sz="1600" dirty="0" smtClean="0"/>
              <a:t>Centre for Primary Care, and Manchester Academic Health Science Centre, University of Manchester.</a:t>
            </a:r>
            <a:endParaRPr lang="en-US" sz="1600" dirty="0" smtClean="0"/>
          </a:p>
          <a:p>
            <a:pPr algn="l"/>
            <a:endParaRPr lang="en-US" sz="20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Criteria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136904" cy="5400600"/>
          </a:xfrm>
        </p:spPr>
        <p:txBody>
          <a:bodyPr/>
          <a:lstStyle/>
          <a:p>
            <a:pPr>
              <a:spcBef>
                <a:spcPts val="58"/>
              </a:spcBef>
              <a:buFont typeface="Arial" pitchFamily="34" charset="0"/>
              <a:buChar char="•"/>
            </a:pPr>
            <a:r>
              <a:rPr lang="en-GB" sz="2400" dirty="0" smtClean="0"/>
              <a:t>Randomised Controlled Trials</a:t>
            </a:r>
          </a:p>
          <a:p>
            <a:pPr>
              <a:spcBef>
                <a:spcPts val="58"/>
              </a:spcBef>
            </a:pPr>
            <a:r>
              <a:rPr lang="en-GB" sz="2400" dirty="0" smtClean="0"/>
              <a:t>Adults with vascular or associated vascular condition</a:t>
            </a:r>
          </a:p>
          <a:p>
            <a:pPr>
              <a:spcBef>
                <a:spcPts val="58"/>
              </a:spcBef>
            </a:pPr>
            <a:r>
              <a:rPr lang="en-GB" sz="2400" dirty="0" smtClean="0"/>
              <a:t>Structured self-management (DoH) telephone support based on </a:t>
            </a:r>
            <a:r>
              <a:rPr lang="en-GB" sz="2400" b="1" dirty="0" smtClean="0">
                <a:solidFill>
                  <a:srgbClr val="7030A0"/>
                </a:solidFill>
              </a:rPr>
              <a:t>verbal communication </a:t>
            </a:r>
            <a:r>
              <a:rPr lang="en-GB" sz="2400" dirty="0" smtClean="0"/>
              <a:t>only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spcBef>
                <a:spcPts val="58"/>
              </a:spcBef>
            </a:pPr>
            <a:r>
              <a:rPr lang="en-GB" sz="2400" dirty="0" smtClean="0"/>
              <a:t>Self-management telephone support was </a:t>
            </a:r>
          </a:p>
          <a:p>
            <a:pPr>
              <a:spcBef>
                <a:spcPts val="58"/>
              </a:spcBef>
              <a:buNone/>
            </a:pPr>
            <a:r>
              <a:rPr lang="en-GB" sz="2400" dirty="0" smtClean="0"/>
              <a:t>	both </a:t>
            </a:r>
            <a:r>
              <a:rPr lang="en-GB" sz="2400" b="1" dirty="0" smtClean="0">
                <a:solidFill>
                  <a:srgbClr val="7030A0"/>
                </a:solidFill>
              </a:rPr>
              <a:t>primary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smtClean="0"/>
              <a:t>(main component) +</a:t>
            </a:r>
          </a:p>
          <a:p>
            <a:pPr>
              <a:spcBef>
                <a:spcPts val="58"/>
              </a:spcBef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	distinct</a:t>
            </a:r>
            <a:r>
              <a:rPr lang="en-GB" sz="2400" b="1" dirty="0" smtClean="0"/>
              <a:t> </a:t>
            </a:r>
            <a:r>
              <a:rPr lang="en-GB" sz="2400" dirty="0" smtClean="0"/>
              <a:t>(effects could be distinguished)</a:t>
            </a:r>
          </a:p>
          <a:p>
            <a:pPr>
              <a:spcBef>
                <a:spcPts val="58"/>
              </a:spcBef>
            </a:pPr>
            <a:r>
              <a:rPr lang="en-GB" sz="2400" dirty="0" smtClean="0"/>
              <a:t>Delivered via non-healthcare professional </a:t>
            </a:r>
          </a:p>
          <a:p>
            <a:pPr>
              <a:spcBef>
                <a:spcPts val="58"/>
              </a:spcBef>
              <a:buNone/>
            </a:pPr>
            <a:endParaRPr lang="en-GB" sz="2400" dirty="0" smtClean="0"/>
          </a:p>
          <a:p>
            <a:pPr>
              <a:spcBef>
                <a:spcPts val="58"/>
              </a:spcBef>
            </a:pPr>
            <a:r>
              <a:rPr lang="en-GB" sz="2400" dirty="0" smtClean="0"/>
              <a:t>Calls not supportive in content</a:t>
            </a:r>
          </a:p>
          <a:p>
            <a:pPr>
              <a:spcBef>
                <a:spcPts val="58"/>
              </a:spcBef>
            </a:pPr>
            <a:r>
              <a:rPr lang="en-GB" sz="2400" dirty="0" smtClean="0"/>
              <a:t>Calls were patient initiated</a:t>
            </a:r>
          </a:p>
          <a:p>
            <a:pPr>
              <a:spcBef>
                <a:spcPts val="58"/>
              </a:spcBef>
            </a:pPr>
            <a:r>
              <a:rPr lang="en-GB" sz="2400" dirty="0" smtClean="0"/>
              <a:t>Telemedicine (e.g. storage + transmission </a:t>
            </a:r>
          </a:p>
          <a:p>
            <a:pPr>
              <a:spcBef>
                <a:spcPts val="58"/>
              </a:spcBef>
              <a:buNone/>
            </a:pPr>
            <a:r>
              <a:rPr lang="en-GB" sz="2400" dirty="0" smtClean="0"/>
              <a:t>	of data)</a:t>
            </a:r>
          </a:p>
          <a:p>
            <a:pPr>
              <a:spcBef>
                <a:spcPts val="0"/>
              </a:spcBef>
              <a:buNone/>
            </a:pPr>
            <a:endParaRPr lang="en-GB" sz="2400" dirty="0" smtClean="0"/>
          </a:p>
          <a:p>
            <a:pPr>
              <a:spcBef>
                <a:spcPts val="0"/>
              </a:spcBef>
              <a:buNone/>
            </a:pPr>
            <a:endParaRPr lang="en-GB" sz="2400" dirty="0" smtClean="0"/>
          </a:p>
          <a:p>
            <a:pPr>
              <a:spcBef>
                <a:spcPts val="0"/>
              </a:spcBef>
              <a:buNone/>
            </a:pPr>
            <a:endParaRPr lang="en-GB" sz="24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6" name="Content Placeholder 10" descr="https://encrypted-tbn3.gstatic.com/images?q=tbn:ANd9GcSDPZq-TQD6ZgZ0BcqQcyGIISpYqkNLhpOglpFq9Bm1xRVFRaHTfQ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085184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00392" cy="792088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Study flow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10" name="Group 33"/>
          <p:cNvGrpSpPr>
            <a:grpSpLocks noGrp="1"/>
          </p:cNvGrpSpPr>
          <p:nvPr>
            <p:ph idx="1"/>
          </p:nvPr>
        </p:nvGrpSpPr>
        <p:grpSpPr bwMode="auto">
          <a:xfrm>
            <a:off x="3635896" y="692696"/>
            <a:ext cx="2088232" cy="432048"/>
            <a:chOff x="1688" y="-482"/>
            <a:chExt cx="2391" cy="510"/>
          </a:xfrm>
        </p:grpSpPr>
        <p:sp>
          <p:nvSpPr>
            <p:cNvPr id="11" name="Rectangle 31"/>
            <p:cNvSpPr>
              <a:spLocks/>
            </p:cNvSpPr>
            <p:nvPr/>
          </p:nvSpPr>
          <p:spPr bwMode="auto">
            <a:xfrm>
              <a:off x="1688" y="-482"/>
              <a:ext cx="2321" cy="51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" name="Rectangle 32"/>
            <p:cNvSpPr>
              <a:spLocks/>
            </p:cNvSpPr>
            <p:nvPr/>
          </p:nvSpPr>
          <p:spPr bwMode="auto">
            <a:xfrm>
              <a:off x="1688" y="-482"/>
              <a:ext cx="2391" cy="5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>
                <a:spcBef>
                  <a:spcPts val="1000"/>
                </a:spcBef>
              </a:pPr>
              <a:r>
                <a:rPr lang="en-GB" sz="1400" b="1" dirty="0" smtClean="0">
                  <a:solidFill>
                    <a:srgbClr val="7030A0"/>
                  </a:solidFill>
                  <a:latin typeface="Calibri" pitchFamily="34" charset="0"/>
                  <a:cs typeface="Arial" pitchFamily="34" charset="0"/>
                  <a:sym typeface="Times New Roman" charset="0"/>
                </a:rPr>
                <a:t>Total studies = 5780</a:t>
              </a:r>
              <a:endParaRPr lang="en-US" sz="1400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  <a:sym typeface="Times New Roman" charset="0"/>
              </a:endParaRPr>
            </a:p>
          </p:txBody>
        </p:sp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2303748" y="1556792"/>
            <a:ext cx="1008112" cy="576064"/>
            <a:chOff x="1406" y="-181"/>
            <a:chExt cx="1607" cy="454"/>
          </a:xfrm>
        </p:grpSpPr>
        <p:sp>
          <p:nvSpPr>
            <p:cNvPr id="24" name="Rectangle 21"/>
            <p:cNvSpPr>
              <a:spLocks/>
            </p:cNvSpPr>
            <p:nvPr/>
          </p:nvSpPr>
          <p:spPr bwMode="auto">
            <a:xfrm>
              <a:off x="1406" y="-181"/>
              <a:ext cx="1607" cy="45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" name="Rectangle 22"/>
            <p:cNvSpPr>
              <a:spLocks/>
            </p:cNvSpPr>
            <p:nvPr/>
          </p:nvSpPr>
          <p:spPr bwMode="auto">
            <a:xfrm>
              <a:off x="1406" y="-181"/>
              <a:ext cx="1607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>
                <a:spcBef>
                  <a:spcPts val="1000"/>
                </a:spcBef>
              </a:pPr>
              <a:r>
                <a:rPr lang="en-GB" sz="1400" b="1" dirty="0" smtClean="0">
                  <a:solidFill>
                    <a:srgbClr val="7030A0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MEDLINE </a:t>
              </a:r>
              <a:r>
                <a:rPr lang="en-GB" sz="1400" b="1" dirty="0" smtClean="0">
                  <a:solidFill>
                    <a:schemeClr val="tx1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1987 </a:t>
              </a:r>
              <a:r>
                <a:rPr lang="en-GB" sz="1400" dirty="0" smtClean="0">
                  <a:solidFill>
                    <a:schemeClr val="tx1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studies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  <a:cs typeface="Times New Roman" charset="0"/>
                <a:sym typeface="Times New Roman" charset="0"/>
              </a:endParaRPr>
            </a:p>
          </p:txBody>
        </p:sp>
      </p:grpSp>
      <p:sp>
        <p:nvSpPr>
          <p:cNvPr id="26" name="Rectangle 22"/>
          <p:cNvSpPr>
            <a:spLocks/>
          </p:cNvSpPr>
          <p:nvPr/>
        </p:nvSpPr>
        <p:spPr bwMode="auto">
          <a:xfrm>
            <a:off x="3491880" y="2420888"/>
            <a:ext cx="1224454" cy="720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Calibri" pitchFamily="34" charset="0"/>
              <a:cs typeface="Times New Roman" charset="0"/>
              <a:sym typeface="Times New Roman" charset="0"/>
            </a:endParaRPr>
          </a:p>
        </p:txBody>
      </p:sp>
      <p:sp>
        <p:nvSpPr>
          <p:cNvPr id="27" name="Rectangle 22"/>
          <p:cNvSpPr>
            <a:spLocks/>
          </p:cNvSpPr>
          <p:nvPr/>
        </p:nvSpPr>
        <p:spPr bwMode="auto">
          <a:xfrm>
            <a:off x="3347864" y="2420888"/>
            <a:ext cx="1224454" cy="720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Calibri" pitchFamily="34" charset="0"/>
              <a:cs typeface="Times New Roman" charset="0"/>
              <a:sym typeface="Times New Roman" charset="0"/>
            </a:endParaRPr>
          </a:p>
        </p:txBody>
      </p:sp>
      <p:sp>
        <p:nvSpPr>
          <p:cNvPr id="32" name="Rectangle 22"/>
          <p:cNvSpPr>
            <a:spLocks/>
          </p:cNvSpPr>
          <p:nvPr/>
        </p:nvSpPr>
        <p:spPr bwMode="auto">
          <a:xfrm>
            <a:off x="3491880" y="2420888"/>
            <a:ext cx="1224454" cy="720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Calibri" pitchFamily="34" charset="0"/>
              <a:cs typeface="Times New Roman" charset="0"/>
              <a:sym typeface="Times New Roman" charset="0"/>
            </a:endParaRPr>
          </a:p>
        </p:txBody>
      </p:sp>
      <p:grpSp>
        <p:nvGrpSpPr>
          <p:cNvPr id="33" name="Group 23"/>
          <p:cNvGrpSpPr>
            <a:grpSpLocks/>
          </p:cNvGrpSpPr>
          <p:nvPr/>
        </p:nvGrpSpPr>
        <p:grpSpPr bwMode="auto">
          <a:xfrm>
            <a:off x="4179992" y="1556792"/>
            <a:ext cx="1071024" cy="648072"/>
            <a:chOff x="1205" y="-136"/>
            <a:chExt cx="1406" cy="499"/>
          </a:xfrm>
        </p:grpSpPr>
        <p:sp>
          <p:nvSpPr>
            <p:cNvPr id="34" name="Rectangle 21"/>
            <p:cNvSpPr>
              <a:spLocks/>
            </p:cNvSpPr>
            <p:nvPr/>
          </p:nvSpPr>
          <p:spPr bwMode="auto">
            <a:xfrm>
              <a:off x="1205" y="-136"/>
              <a:ext cx="1323" cy="45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5" name="Rectangle 22"/>
            <p:cNvSpPr>
              <a:spLocks/>
            </p:cNvSpPr>
            <p:nvPr/>
          </p:nvSpPr>
          <p:spPr bwMode="auto">
            <a:xfrm>
              <a:off x="1205" y="-136"/>
              <a:ext cx="1406" cy="4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>
                <a:spcBef>
                  <a:spcPts val="1000"/>
                </a:spcBef>
              </a:pPr>
              <a:r>
                <a:rPr lang="en-GB" sz="1400" b="1" dirty="0" smtClean="0">
                  <a:solidFill>
                    <a:srgbClr val="7030A0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CENTRAL </a:t>
              </a:r>
              <a:r>
                <a:rPr lang="en-GB" sz="1400" b="1" dirty="0" smtClean="0">
                  <a:solidFill>
                    <a:schemeClr val="tx1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1172</a:t>
              </a:r>
              <a:r>
                <a:rPr lang="en-GB" sz="1400" dirty="0" smtClean="0">
                  <a:solidFill>
                    <a:schemeClr val="tx1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 studies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  <a:cs typeface="Times New Roman" charset="0"/>
                <a:sym typeface="Times New Roman" charset="0"/>
              </a:endParaRPr>
            </a:p>
          </p:txBody>
        </p:sp>
      </p:grpSp>
      <p:grpSp>
        <p:nvGrpSpPr>
          <p:cNvPr id="47" name="Group 23"/>
          <p:cNvGrpSpPr>
            <a:grpSpLocks/>
          </p:cNvGrpSpPr>
          <p:nvPr/>
        </p:nvGrpSpPr>
        <p:grpSpPr bwMode="auto">
          <a:xfrm>
            <a:off x="2375756" y="2420888"/>
            <a:ext cx="828092" cy="504056"/>
            <a:chOff x="1205" y="0"/>
            <a:chExt cx="1607" cy="454"/>
          </a:xfrm>
        </p:grpSpPr>
        <p:sp>
          <p:nvSpPr>
            <p:cNvPr id="48" name="Rectangle 21"/>
            <p:cNvSpPr>
              <a:spLocks/>
            </p:cNvSpPr>
            <p:nvPr/>
          </p:nvSpPr>
          <p:spPr bwMode="auto">
            <a:xfrm>
              <a:off x="1205" y="0"/>
              <a:ext cx="1607" cy="45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endParaRPr lang="en-GB"/>
            </a:p>
          </p:txBody>
        </p:sp>
        <p:sp>
          <p:nvSpPr>
            <p:cNvPr id="49" name="Rectangle 22"/>
            <p:cNvSpPr>
              <a:spLocks/>
            </p:cNvSpPr>
            <p:nvPr/>
          </p:nvSpPr>
          <p:spPr bwMode="auto">
            <a:xfrm>
              <a:off x="1205" y="0"/>
              <a:ext cx="1492" cy="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6000" tIns="36000" rIns="36000" bIns="36000" anchor="t"/>
            <a:lstStyle/>
            <a:p>
              <a:pPr algn="ctr">
                <a:spcBef>
                  <a:spcPts val="1000"/>
                </a:spcBef>
              </a:pPr>
              <a:r>
                <a:rPr lang="en-GB" sz="1400" b="1" dirty="0" smtClean="0">
                  <a:solidFill>
                    <a:schemeClr val="tx1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19 </a:t>
              </a:r>
              <a:r>
                <a:rPr lang="en-GB" sz="1400" dirty="0" smtClean="0">
                  <a:solidFill>
                    <a:schemeClr val="tx1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articles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  <a:cs typeface="Times New Roman" charset="0"/>
                <a:sym typeface="Times New Roman" charset="0"/>
              </a:endParaRPr>
            </a:p>
          </p:txBody>
        </p:sp>
      </p:grpSp>
      <p:sp>
        <p:nvSpPr>
          <p:cNvPr id="52" name="Rectangle 22"/>
          <p:cNvSpPr>
            <a:spLocks/>
          </p:cNvSpPr>
          <p:nvPr/>
        </p:nvSpPr>
        <p:spPr bwMode="auto">
          <a:xfrm>
            <a:off x="899592" y="2348880"/>
            <a:ext cx="756596" cy="792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Calibri" pitchFamily="34" charset="0"/>
              <a:cs typeface="Times New Roman" charset="0"/>
              <a:sym typeface="Times New Roman" charset="0"/>
            </a:endParaRPr>
          </a:p>
        </p:txBody>
      </p:sp>
      <p:grpSp>
        <p:nvGrpSpPr>
          <p:cNvPr id="53" name="Group 23"/>
          <p:cNvGrpSpPr>
            <a:grpSpLocks/>
          </p:cNvGrpSpPr>
          <p:nvPr/>
        </p:nvGrpSpPr>
        <p:grpSpPr bwMode="auto">
          <a:xfrm>
            <a:off x="6300192" y="2420889"/>
            <a:ext cx="792088" cy="504055"/>
            <a:chOff x="1205" y="0"/>
            <a:chExt cx="1178" cy="454"/>
          </a:xfrm>
        </p:grpSpPr>
        <p:sp>
          <p:nvSpPr>
            <p:cNvPr id="54" name="Rectangle 21"/>
            <p:cNvSpPr>
              <a:spLocks/>
            </p:cNvSpPr>
            <p:nvPr/>
          </p:nvSpPr>
          <p:spPr bwMode="auto">
            <a:xfrm>
              <a:off x="1205" y="0"/>
              <a:ext cx="1164" cy="45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5" name="Rectangle 22"/>
            <p:cNvSpPr>
              <a:spLocks/>
            </p:cNvSpPr>
            <p:nvPr/>
          </p:nvSpPr>
          <p:spPr bwMode="auto">
            <a:xfrm>
              <a:off x="1205" y="0"/>
              <a:ext cx="117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6000" tIns="36000" rIns="36000" bIns="36000" anchor="t"/>
            <a:lstStyle/>
            <a:p>
              <a:pPr algn="ctr">
                <a:spcBef>
                  <a:spcPts val="1000"/>
                </a:spcBef>
              </a:pPr>
              <a:r>
                <a:rPr lang="en-GB" sz="1400" b="1" dirty="0" smtClean="0">
                  <a:latin typeface="Calibri" pitchFamily="34" charset="0"/>
                  <a:cs typeface="Times New Roman" charset="0"/>
                  <a:sym typeface="Times New Roman" charset="0"/>
                </a:rPr>
                <a:t>18</a:t>
              </a:r>
              <a:r>
                <a:rPr lang="en-GB" sz="1400" dirty="0" smtClean="0">
                  <a:solidFill>
                    <a:schemeClr val="tx1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 articles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  <a:cs typeface="Times New Roman" charset="0"/>
                <a:sym typeface="Times New Roman" charset="0"/>
              </a:endParaRPr>
            </a:p>
          </p:txBody>
        </p:sp>
      </p:grpSp>
      <p:sp>
        <p:nvSpPr>
          <p:cNvPr id="66" name="Rectangle 21"/>
          <p:cNvSpPr>
            <a:spLocks/>
          </p:cNvSpPr>
          <p:nvPr/>
        </p:nvSpPr>
        <p:spPr bwMode="auto">
          <a:xfrm>
            <a:off x="2267744" y="3933056"/>
            <a:ext cx="1080120" cy="576064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36000" tIns="0" rIns="0" bIns="0" anchor="ctr"/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10 </a:t>
            </a:r>
            <a:r>
              <a:rPr lang="en-GB" sz="1400" dirty="0" smtClean="0">
                <a:latin typeface="Calibri" pitchFamily="34" charset="0"/>
              </a:rPr>
              <a:t>(CENTRAL duplicates)</a:t>
            </a:r>
            <a:endParaRPr lang="en-GB" sz="1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67" name="Rectangle 21"/>
          <p:cNvSpPr>
            <a:spLocks/>
          </p:cNvSpPr>
          <p:nvPr/>
        </p:nvSpPr>
        <p:spPr bwMode="auto">
          <a:xfrm>
            <a:off x="4139480" y="3933056"/>
            <a:ext cx="1008584" cy="576064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36000" tIns="0" rIns="0" bIns="0" anchor="ctr" anchorCtr="0"/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10</a:t>
            </a:r>
            <a:endParaRPr lang="en-GB" sz="1400" dirty="0" smtClean="0">
              <a:latin typeface="Calibri" pitchFamily="34" charset="0"/>
            </a:endParaRPr>
          </a:p>
          <a:p>
            <a:pPr algn="ctr"/>
            <a:r>
              <a:rPr lang="en-GB" sz="1400" dirty="0" smtClean="0">
                <a:latin typeface="Calibri" pitchFamily="34" charset="0"/>
              </a:rPr>
              <a:t>Met criteria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68" name="Rectangle 21"/>
          <p:cNvSpPr>
            <a:spLocks/>
          </p:cNvSpPr>
          <p:nvPr/>
        </p:nvSpPr>
        <p:spPr bwMode="auto">
          <a:xfrm>
            <a:off x="6300192" y="3933056"/>
            <a:ext cx="1008112" cy="576064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36000" tIns="0" rIns="0" bIns="0" anchor="ctr" anchorCtr="0"/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9</a:t>
            </a:r>
            <a:r>
              <a:rPr lang="en-GB" sz="1400" dirty="0" smtClean="0">
                <a:latin typeface="Calibri" pitchFamily="34" charset="0"/>
              </a:rPr>
              <a:t> (CENTRAL </a:t>
            </a:r>
          </a:p>
          <a:p>
            <a:pPr algn="ctr"/>
            <a:r>
              <a:rPr lang="en-GB" sz="1400" dirty="0" smtClean="0">
                <a:latin typeface="Calibri" pitchFamily="34" charset="0"/>
              </a:rPr>
              <a:t>duplicates)</a:t>
            </a:r>
            <a:endParaRPr lang="en-GB" sz="14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1" name="Rectangle 21"/>
          <p:cNvSpPr>
            <a:spLocks/>
          </p:cNvSpPr>
          <p:nvPr/>
        </p:nvSpPr>
        <p:spPr bwMode="auto">
          <a:xfrm>
            <a:off x="3851920" y="5157192"/>
            <a:ext cx="1655632" cy="50405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36000" tIns="0" rIns="0" bIns="0" anchor="ctr" anchorCtr="0"/>
          <a:lstStyle/>
          <a:p>
            <a:pPr algn="ctr"/>
            <a:r>
              <a:rPr lang="en-GB" sz="1400" b="1" dirty="0" smtClean="0">
                <a:solidFill>
                  <a:srgbClr val="7030A0"/>
                </a:solidFill>
                <a:latin typeface="Calibri" pitchFamily="34" charset="0"/>
              </a:rPr>
              <a:t>Total of 10 studies included</a:t>
            </a:r>
            <a:endParaRPr lang="en-GB" sz="1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2" name="Rectangle 22"/>
          <p:cNvSpPr>
            <a:spLocks/>
          </p:cNvSpPr>
          <p:nvPr/>
        </p:nvSpPr>
        <p:spPr bwMode="auto">
          <a:xfrm>
            <a:off x="6084168" y="2276872"/>
            <a:ext cx="1152128" cy="720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Calibri" pitchFamily="34" charset="0"/>
              <a:cs typeface="Times New Roman" charset="0"/>
              <a:sym typeface="Times New Roman" charset="0"/>
            </a:endParaRPr>
          </a:p>
        </p:txBody>
      </p:sp>
      <p:grpSp>
        <p:nvGrpSpPr>
          <p:cNvPr id="77" name="Group 23"/>
          <p:cNvGrpSpPr>
            <a:grpSpLocks/>
          </p:cNvGrpSpPr>
          <p:nvPr/>
        </p:nvGrpSpPr>
        <p:grpSpPr bwMode="auto">
          <a:xfrm>
            <a:off x="6156176" y="1556792"/>
            <a:ext cx="1008022" cy="576064"/>
            <a:chOff x="1406" y="-317"/>
            <a:chExt cx="1406" cy="454"/>
          </a:xfrm>
        </p:grpSpPr>
        <p:sp>
          <p:nvSpPr>
            <p:cNvPr id="78" name="Rectangle 21"/>
            <p:cNvSpPr>
              <a:spLocks/>
            </p:cNvSpPr>
            <p:nvPr/>
          </p:nvSpPr>
          <p:spPr bwMode="auto">
            <a:xfrm>
              <a:off x="1406" y="-317"/>
              <a:ext cx="1406" cy="45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9" name="Rectangle 22"/>
            <p:cNvSpPr>
              <a:spLocks/>
            </p:cNvSpPr>
            <p:nvPr/>
          </p:nvSpPr>
          <p:spPr bwMode="auto">
            <a:xfrm>
              <a:off x="1406" y="-317"/>
              <a:ext cx="1406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>
                <a:spcBef>
                  <a:spcPts val="1000"/>
                </a:spcBef>
              </a:pPr>
              <a:r>
                <a:rPr lang="en-GB" sz="1400" b="1" dirty="0" smtClean="0">
                  <a:solidFill>
                    <a:srgbClr val="7030A0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EMBASE </a:t>
              </a:r>
              <a:r>
                <a:rPr lang="en-GB" sz="1400" b="1" dirty="0" smtClean="0">
                  <a:latin typeface="Calibri" pitchFamily="34" charset="0"/>
                  <a:cs typeface="Times New Roman" charset="0"/>
                  <a:sym typeface="Times New Roman" charset="0"/>
                </a:rPr>
                <a:t>2621</a:t>
              </a:r>
              <a:r>
                <a:rPr lang="en-GB" sz="1400" b="1" dirty="0" smtClean="0">
                  <a:solidFill>
                    <a:schemeClr val="tx1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 </a:t>
              </a:r>
              <a:r>
                <a:rPr lang="en-GB" sz="1400" dirty="0" smtClean="0">
                  <a:solidFill>
                    <a:schemeClr val="tx1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studies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  <a:cs typeface="Times New Roman" charset="0"/>
                <a:sym typeface="Times New Roman" charset="0"/>
              </a:endParaRPr>
            </a:p>
          </p:txBody>
        </p:sp>
      </p:grpSp>
      <p:sp>
        <p:nvSpPr>
          <p:cNvPr id="94" name="Rectangle 22"/>
          <p:cNvSpPr>
            <a:spLocks/>
          </p:cNvSpPr>
          <p:nvPr/>
        </p:nvSpPr>
        <p:spPr bwMode="auto">
          <a:xfrm>
            <a:off x="4932041" y="3284984"/>
            <a:ext cx="79208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Calibri" pitchFamily="34" charset="0"/>
              <a:cs typeface="Times New Roman" charset="0"/>
              <a:sym typeface="Times New Roman" charset="0"/>
            </a:endParaRPr>
          </a:p>
        </p:txBody>
      </p:sp>
      <p:sp>
        <p:nvSpPr>
          <p:cNvPr id="96" name="Rectangle 21"/>
          <p:cNvSpPr>
            <a:spLocks/>
          </p:cNvSpPr>
          <p:nvPr/>
        </p:nvSpPr>
        <p:spPr bwMode="auto">
          <a:xfrm>
            <a:off x="3191848" y="3212976"/>
            <a:ext cx="732080" cy="4320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39600" tIns="39600" rIns="39600" bIns="39600" anchor="ctr"/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9</a:t>
            </a:r>
            <a:r>
              <a:rPr lang="en-GB" sz="1400" dirty="0" smtClean="0">
                <a:latin typeface="Calibri" pitchFamily="34" charset="0"/>
              </a:rPr>
              <a:t> excluded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97" name="Rectangle 21"/>
          <p:cNvSpPr>
            <a:spLocks/>
          </p:cNvSpPr>
          <p:nvPr/>
        </p:nvSpPr>
        <p:spPr bwMode="auto">
          <a:xfrm>
            <a:off x="5076056" y="3212976"/>
            <a:ext cx="864096" cy="4320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39600" tIns="39600" rIns="39600" bIns="39600" anchor="ctr"/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405</a:t>
            </a:r>
            <a:r>
              <a:rPr lang="en-GB" sz="1400" dirty="0" smtClean="0">
                <a:latin typeface="Calibri" pitchFamily="34" charset="0"/>
              </a:rPr>
              <a:t> excluded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1039" name="AutoShape 15"/>
          <p:cNvCxnSpPr>
            <a:cxnSpLocks noChangeShapeType="1"/>
            <a:endCxn id="96" idx="1"/>
          </p:cNvCxnSpPr>
          <p:nvPr/>
        </p:nvCxnSpPr>
        <p:spPr bwMode="auto">
          <a:xfrm>
            <a:off x="2771800" y="3429000"/>
            <a:ext cx="42004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4" name="AutoShape 15"/>
          <p:cNvCxnSpPr>
            <a:cxnSpLocks noChangeShapeType="1"/>
            <a:endCxn id="188" idx="1"/>
          </p:cNvCxnSpPr>
          <p:nvPr/>
        </p:nvCxnSpPr>
        <p:spPr bwMode="auto">
          <a:xfrm>
            <a:off x="6660232" y="3429000"/>
            <a:ext cx="42004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5" name="AutoShape 20"/>
          <p:cNvCxnSpPr>
            <a:cxnSpLocks noChangeShapeType="1"/>
          </p:cNvCxnSpPr>
          <p:nvPr/>
        </p:nvCxnSpPr>
        <p:spPr bwMode="auto">
          <a:xfrm rot="5400000">
            <a:off x="6445002" y="4724350"/>
            <a:ext cx="432048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88" name="Rectangle 21"/>
          <p:cNvSpPr>
            <a:spLocks/>
          </p:cNvSpPr>
          <p:nvPr/>
        </p:nvSpPr>
        <p:spPr bwMode="auto">
          <a:xfrm>
            <a:off x="7080280" y="3212976"/>
            <a:ext cx="732080" cy="4320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39600" tIns="39600" rIns="39600" bIns="39600" anchor="ctr"/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9</a:t>
            </a:r>
            <a:r>
              <a:rPr lang="en-GB" sz="1400" dirty="0" smtClean="0">
                <a:latin typeface="Calibri" pitchFamily="34" charset="0"/>
              </a:rPr>
              <a:t> excluded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206" name="AutoShape 20"/>
          <p:cNvCxnSpPr>
            <a:cxnSpLocks noChangeShapeType="1"/>
          </p:cNvCxnSpPr>
          <p:nvPr/>
        </p:nvCxnSpPr>
        <p:spPr bwMode="auto">
          <a:xfrm rot="5400000">
            <a:off x="2700586" y="1483990"/>
            <a:ext cx="144016" cy="1588"/>
          </a:xfrm>
          <a:prstGeom prst="bentConnector3">
            <a:avLst>
              <a:gd name="adj1" fmla="val 102912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10" name="AutoShape 13"/>
          <p:cNvCxnSpPr>
            <a:cxnSpLocks noChangeShapeType="1"/>
          </p:cNvCxnSpPr>
          <p:nvPr/>
        </p:nvCxnSpPr>
        <p:spPr bwMode="auto">
          <a:xfrm>
            <a:off x="2771800" y="4941168"/>
            <a:ext cx="388843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18" name="AutoShape 13"/>
          <p:cNvCxnSpPr>
            <a:cxnSpLocks noChangeShapeType="1"/>
          </p:cNvCxnSpPr>
          <p:nvPr/>
        </p:nvCxnSpPr>
        <p:spPr bwMode="auto">
          <a:xfrm flipV="1">
            <a:off x="4644008" y="4509120"/>
            <a:ext cx="0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24" name="AutoShape 13"/>
          <p:cNvCxnSpPr>
            <a:cxnSpLocks noChangeShapeType="1"/>
          </p:cNvCxnSpPr>
          <p:nvPr/>
        </p:nvCxnSpPr>
        <p:spPr bwMode="auto">
          <a:xfrm flipV="1">
            <a:off x="2771800" y="2924944"/>
            <a:ext cx="0" cy="10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28" name="AutoShape 13"/>
          <p:cNvCxnSpPr>
            <a:cxnSpLocks noChangeShapeType="1"/>
          </p:cNvCxnSpPr>
          <p:nvPr/>
        </p:nvCxnSpPr>
        <p:spPr bwMode="auto">
          <a:xfrm flipV="1">
            <a:off x="6660232" y="2924944"/>
            <a:ext cx="0" cy="10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30" name="AutoShape 13"/>
          <p:cNvCxnSpPr>
            <a:cxnSpLocks noChangeShapeType="1"/>
          </p:cNvCxnSpPr>
          <p:nvPr/>
        </p:nvCxnSpPr>
        <p:spPr bwMode="auto">
          <a:xfrm flipV="1">
            <a:off x="6660232" y="2132856"/>
            <a:ext cx="0" cy="288032"/>
          </a:xfrm>
          <a:prstGeom prst="straightConnector1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38" name="AutoShape 13"/>
          <p:cNvCxnSpPr>
            <a:cxnSpLocks noChangeShapeType="1"/>
          </p:cNvCxnSpPr>
          <p:nvPr/>
        </p:nvCxnSpPr>
        <p:spPr bwMode="auto">
          <a:xfrm flipV="1">
            <a:off x="4644008" y="2132856"/>
            <a:ext cx="0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39" name="AutoShape 13"/>
          <p:cNvCxnSpPr>
            <a:cxnSpLocks noChangeShapeType="1"/>
          </p:cNvCxnSpPr>
          <p:nvPr/>
        </p:nvCxnSpPr>
        <p:spPr bwMode="auto">
          <a:xfrm flipV="1">
            <a:off x="2771800" y="2132856"/>
            <a:ext cx="0" cy="288032"/>
          </a:xfrm>
          <a:prstGeom prst="straightConnector1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41" name="AutoShape 15"/>
          <p:cNvCxnSpPr>
            <a:cxnSpLocks noChangeShapeType="1"/>
            <a:endCxn id="97" idx="1"/>
          </p:cNvCxnSpPr>
          <p:nvPr/>
        </p:nvCxnSpPr>
        <p:spPr bwMode="auto">
          <a:xfrm>
            <a:off x="4644008" y="3429000"/>
            <a:ext cx="43204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2" name="AutoShape 13"/>
          <p:cNvCxnSpPr>
            <a:cxnSpLocks noChangeShapeType="1"/>
          </p:cNvCxnSpPr>
          <p:nvPr/>
        </p:nvCxnSpPr>
        <p:spPr bwMode="auto">
          <a:xfrm flipV="1">
            <a:off x="4644008" y="1124744"/>
            <a:ext cx="0" cy="432048"/>
          </a:xfrm>
          <a:prstGeom prst="straightConnector1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82" name="AutoShape 13"/>
          <p:cNvCxnSpPr>
            <a:cxnSpLocks noChangeShapeType="1"/>
          </p:cNvCxnSpPr>
          <p:nvPr/>
        </p:nvCxnSpPr>
        <p:spPr bwMode="auto">
          <a:xfrm flipV="1">
            <a:off x="4644008" y="2924944"/>
            <a:ext cx="0" cy="10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83" name="Rectangle 22"/>
          <p:cNvSpPr>
            <a:spLocks/>
          </p:cNvSpPr>
          <p:nvPr/>
        </p:nvSpPr>
        <p:spPr bwMode="auto">
          <a:xfrm>
            <a:off x="4283968" y="2420888"/>
            <a:ext cx="768832" cy="6550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>
              <a:spcBef>
                <a:spcPts val="1000"/>
              </a:spcBef>
            </a:pPr>
            <a:endParaRPr lang="en-US" sz="1400" dirty="0">
              <a:solidFill>
                <a:schemeClr val="tx1"/>
              </a:solidFill>
              <a:latin typeface="Calibri" pitchFamily="34" charset="0"/>
              <a:cs typeface="Times New Roman" charset="0"/>
              <a:sym typeface="Times New Roman" charset="0"/>
            </a:endParaRPr>
          </a:p>
        </p:txBody>
      </p:sp>
      <p:grpSp>
        <p:nvGrpSpPr>
          <p:cNvPr id="84" name="Group 23"/>
          <p:cNvGrpSpPr>
            <a:grpSpLocks/>
          </p:cNvGrpSpPr>
          <p:nvPr/>
        </p:nvGrpSpPr>
        <p:grpSpPr bwMode="auto">
          <a:xfrm>
            <a:off x="4211960" y="2420888"/>
            <a:ext cx="864095" cy="504056"/>
            <a:chOff x="-751" y="-114"/>
            <a:chExt cx="1607" cy="454"/>
          </a:xfrm>
        </p:grpSpPr>
        <p:sp>
          <p:nvSpPr>
            <p:cNvPr id="85" name="Rectangle 21"/>
            <p:cNvSpPr>
              <a:spLocks/>
            </p:cNvSpPr>
            <p:nvPr/>
          </p:nvSpPr>
          <p:spPr bwMode="auto">
            <a:xfrm>
              <a:off x="-751" y="-114"/>
              <a:ext cx="1607" cy="45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endParaRPr lang="en-GB"/>
            </a:p>
          </p:txBody>
        </p:sp>
        <p:sp>
          <p:nvSpPr>
            <p:cNvPr id="86" name="Rectangle 22"/>
            <p:cNvSpPr>
              <a:spLocks/>
            </p:cNvSpPr>
            <p:nvPr/>
          </p:nvSpPr>
          <p:spPr bwMode="auto">
            <a:xfrm>
              <a:off x="-617" y="-114"/>
              <a:ext cx="1205" cy="3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6000" tIns="36000" rIns="36000" bIns="36000" anchor="t"/>
            <a:lstStyle/>
            <a:p>
              <a:pPr algn="ctr">
                <a:spcBef>
                  <a:spcPts val="1000"/>
                </a:spcBef>
              </a:pPr>
              <a:r>
                <a:rPr lang="en-GB" sz="1400" b="1" dirty="0" smtClean="0">
                  <a:latin typeface="Calibri" pitchFamily="34" charset="0"/>
                  <a:cs typeface="Times New Roman" charset="0"/>
                  <a:sym typeface="Times New Roman" charset="0"/>
                </a:rPr>
                <a:t>415</a:t>
              </a:r>
              <a:r>
                <a:rPr lang="en-GB" sz="1400" b="1" dirty="0" smtClean="0">
                  <a:solidFill>
                    <a:schemeClr val="tx1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 </a:t>
              </a:r>
              <a:r>
                <a:rPr lang="en-GB" sz="1400" dirty="0" smtClean="0">
                  <a:solidFill>
                    <a:schemeClr val="tx1"/>
                  </a:solidFill>
                  <a:latin typeface="Calibri" pitchFamily="34" charset="0"/>
                  <a:cs typeface="Times New Roman" charset="0"/>
                  <a:sym typeface="Times New Roman" charset="0"/>
                </a:rPr>
                <a:t>articles</a:t>
              </a:r>
              <a:endParaRPr lang="en-US" sz="1400" dirty="0">
                <a:solidFill>
                  <a:schemeClr val="tx1"/>
                </a:solidFill>
                <a:latin typeface="Calibri" pitchFamily="34" charset="0"/>
                <a:cs typeface="Times New Roman" charset="0"/>
                <a:sym typeface="Times New Roman" charset="0"/>
              </a:endParaRPr>
            </a:p>
          </p:txBody>
        </p:sp>
      </p:grpSp>
      <p:cxnSp>
        <p:nvCxnSpPr>
          <p:cNvPr id="99" name="AutoShape 13"/>
          <p:cNvCxnSpPr>
            <a:cxnSpLocks noChangeShapeType="1"/>
          </p:cNvCxnSpPr>
          <p:nvPr/>
        </p:nvCxnSpPr>
        <p:spPr bwMode="auto">
          <a:xfrm flipV="1">
            <a:off x="6588224" y="1412776"/>
            <a:ext cx="40" cy="144016"/>
          </a:xfrm>
          <a:prstGeom prst="straightConnector1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02" name="AutoShape 13"/>
          <p:cNvCxnSpPr>
            <a:cxnSpLocks noChangeShapeType="1"/>
          </p:cNvCxnSpPr>
          <p:nvPr/>
        </p:nvCxnSpPr>
        <p:spPr bwMode="auto">
          <a:xfrm>
            <a:off x="2771800" y="1412776"/>
            <a:ext cx="381642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16" name="AutoShape 20"/>
          <p:cNvCxnSpPr>
            <a:cxnSpLocks noChangeShapeType="1"/>
          </p:cNvCxnSpPr>
          <p:nvPr/>
        </p:nvCxnSpPr>
        <p:spPr bwMode="auto">
          <a:xfrm rot="5400000">
            <a:off x="2556570" y="4724350"/>
            <a:ext cx="432048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Characteristics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4680520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/>
              <a:t>Included studies: </a:t>
            </a:r>
            <a:r>
              <a:rPr lang="en-GB" sz="2400" b="1" dirty="0" smtClean="0">
                <a:solidFill>
                  <a:srgbClr val="7030A0"/>
                </a:solidFill>
              </a:rPr>
              <a:t>10</a:t>
            </a:r>
          </a:p>
          <a:p>
            <a:pPr>
              <a:buNone/>
            </a:pPr>
            <a:r>
              <a:rPr lang="en-GB" sz="2400" b="1" dirty="0" smtClean="0"/>
              <a:t>Published:</a:t>
            </a:r>
            <a:r>
              <a:rPr lang="en-GB" sz="2400" dirty="0" smtClean="0"/>
              <a:t> 2005 - 2012</a:t>
            </a:r>
          </a:p>
          <a:p>
            <a:pPr>
              <a:buNone/>
            </a:pPr>
            <a:r>
              <a:rPr lang="en-GB" sz="2400" b="1" dirty="0" smtClean="0"/>
              <a:t>Country: </a:t>
            </a:r>
            <a:r>
              <a:rPr lang="en-GB" sz="2400" dirty="0" smtClean="0"/>
              <a:t>7 USA; 2 UK; 1 Canada</a:t>
            </a:r>
          </a:p>
          <a:p>
            <a:pPr>
              <a:buNone/>
            </a:pPr>
            <a:r>
              <a:rPr lang="en-GB" sz="2400" b="1" dirty="0" smtClean="0"/>
              <a:t>Design: </a:t>
            </a:r>
            <a:r>
              <a:rPr lang="en-GB" sz="2400" dirty="0" smtClean="0"/>
              <a:t>9 Individually randomised; 1 Clustered</a:t>
            </a:r>
          </a:p>
          <a:p>
            <a:pPr>
              <a:buNone/>
            </a:pPr>
            <a:r>
              <a:rPr lang="en-GB" sz="2400" b="1" dirty="0" smtClean="0"/>
              <a:t>Participants: </a:t>
            </a:r>
            <a:r>
              <a:rPr lang="en-GB" sz="2400" dirty="0" smtClean="0"/>
              <a:t>7 Diabetes; 2 Heart disease, 1 Hypertension</a:t>
            </a:r>
          </a:p>
          <a:p>
            <a:pPr>
              <a:buNone/>
            </a:pPr>
            <a:r>
              <a:rPr lang="en-GB" sz="2400" b="1" dirty="0" smtClean="0"/>
              <a:t>Interventions: </a:t>
            </a:r>
            <a:r>
              <a:rPr lang="en-GB" sz="2400" dirty="0" smtClean="0"/>
              <a:t>7 ‘peer’; 3 ‘lay health workers’	</a:t>
            </a:r>
          </a:p>
          <a:p>
            <a:pPr>
              <a:buNone/>
            </a:pPr>
            <a:r>
              <a:rPr lang="en-GB" sz="2400" b="1" dirty="0" smtClean="0"/>
              <a:t>Training: </a:t>
            </a:r>
            <a:r>
              <a:rPr lang="en-GB" sz="2400" dirty="0" smtClean="0"/>
              <a:t>10 Motivational interviewing, behaviour 		     change theory (self-efficacy, social support)</a:t>
            </a:r>
          </a:p>
          <a:p>
            <a:pPr>
              <a:buNone/>
            </a:pPr>
            <a:r>
              <a:rPr lang="en-GB" sz="2400" dirty="0" smtClean="0"/>
              <a:t>				</a:t>
            </a:r>
            <a:endParaRPr lang="en-US" sz="2400" dirty="0"/>
          </a:p>
        </p:txBody>
      </p:sp>
      <p:pic>
        <p:nvPicPr>
          <p:cNvPr id="4" name="Content Placeholder 10" descr="https://encrypted-tbn3.gstatic.com/images?q=tbn:ANd9GcSDPZq-TQD6ZgZ0BcqQcyGIISpYqkNLhpOglpFq9Bm1xRVFRaHTfQ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92696"/>
            <a:ext cx="1426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Study quality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60" y="1268760"/>
          <a:ext cx="8137276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516"/>
                <a:gridCol w="1028420"/>
                <a:gridCol w="1275836"/>
                <a:gridCol w="1224136"/>
                <a:gridCol w="987432"/>
                <a:gridCol w="1162468"/>
                <a:gridCol w="116246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accent6"/>
                          </a:solidFill>
                        </a:rPr>
                        <a:t>Random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accent6"/>
                          </a:solidFill>
                        </a:rPr>
                        <a:t>sequence</a:t>
                      </a:r>
                    </a:p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accent6"/>
                          </a:solidFill>
                        </a:rPr>
                        <a:t>Allocation concealment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accent6"/>
                          </a:solidFill>
                        </a:rPr>
                        <a:t>Blinding participants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accent6"/>
                          </a:solidFill>
                        </a:rPr>
                        <a:t>Blinding</a:t>
                      </a:r>
                      <a:r>
                        <a:rPr lang="en-GB" sz="1400" baseline="0" dirty="0" smtClean="0">
                          <a:solidFill>
                            <a:schemeClr val="accent6"/>
                          </a:solidFill>
                        </a:rPr>
                        <a:t> outcome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accent6"/>
                          </a:solidFill>
                        </a:rPr>
                        <a:t>Incomplete outcome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accent6"/>
                          </a:solidFill>
                        </a:rPr>
                        <a:t>Selective reporting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Turner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Walker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Heisler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Samuel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Carroll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Young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Keyserling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(√)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Self-management support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773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Mental health quality of life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8" cy="489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Clinical (HBA1c)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32848" cy="497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Principal findings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772400" cy="4114800"/>
          </a:xfrm>
        </p:spPr>
        <p:txBody>
          <a:bodyPr/>
          <a:lstStyle/>
          <a:p>
            <a:r>
              <a:rPr lang="en-GB" sz="2400" dirty="0" smtClean="0"/>
              <a:t>Primarily based in community settings; USA; Diabetes; ‘Peer’ support workers</a:t>
            </a:r>
          </a:p>
          <a:p>
            <a:r>
              <a:rPr lang="en-GB" sz="2400" dirty="0" smtClean="0"/>
              <a:t>Small effects on self-management + HBA1c; </a:t>
            </a:r>
          </a:p>
          <a:p>
            <a:r>
              <a:rPr lang="en-GB" sz="2400" dirty="0" smtClean="0"/>
              <a:t>No effect on mental health; Limited data on health care utilisation + cost-effectiveness</a:t>
            </a:r>
          </a:p>
          <a:p>
            <a:r>
              <a:rPr lang="en-GB" sz="2400" dirty="0" smtClean="0"/>
              <a:t>Limited in scope + quality</a:t>
            </a:r>
          </a:p>
          <a:p>
            <a:r>
              <a:rPr lang="en-GB" sz="2400" dirty="0" smtClean="0"/>
              <a:t>Unable to assess type or intensity of </a:t>
            </a:r>
          </a:p>
          <a:p>
            <a:pPr>
              <a:buNone/>
            </a:pPr>
            <a:r>
              <a:rPr lang="en-GB" sz="2400" dirty="0" smtClean="0"/>
              <a:t>	self-management support</a:t>
            </a:r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US" sz="2400" dirty="0"/>
          </a:p>
        </p:txBody>
      </p:sp>
      <p:pic>
        <p:nvPicPr>
          <p:cNvPr id="4" name="Content Placeholder 10" descr="https://encrypted-tbn3.gstatic.com/images?q=tbn:ANd9GcSDPZq-TQD6ZgZ0BcqQcyGIISpYqkNLhpOglpFq9Bm1xRVFRaHTfQ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933056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 Implications</a:t>
            </a:r>
            <a:br>
              <a:rPr lang="en-GB" sz="28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992888" cy="4320480"/>
          </a:xfrm>
        </p:spPr>
        <p:txBody>
          <a:bodyPr/>
          <a:lstStyle/>
          <a:p>
            <a:r>
              <a:rPr lang="en-GB" sz="2400" dirty="0" smtClean="0"/>
              <a:t>Assume commonalities across vascular disorders</a:t>
            </a:r>
          </a:p>
          <a:p>
            <a:r>
              <a:rPr lang="en-GB" sz="2400" dirty="0" smtClean="0"/>
              <a:t>40% Diabetes patients have associated CKD </a:t>
            </a:r>
          </a:p>
          <a:p>
            <a:r>
              <a:rPr lang="en-GB" sz="2400" dirty="0" smtClean="0"/>
              <a:t>Limited </a:t>
            </a:r>
            <a:r>
              <a:rPr lang="en-GB" sz="2400" dirty="0" smtClean="0"/>
              <a:t>evidence of impact on other outcomes</a:t>
            </a:r>
          </a:p>
          <a:p>
            <a:r>
              <a:rPr lang="en-GB" sz="2400" dirty="0" smtClean="0"/>
              <a:t>Insufficient data to inform development of interventions to assess effect on outcomes</a:t>
            </a:r>
          </a:p>
          <a:p>
            <a:r>
              <a:rPr lang="en-GB" sz="2400" dirty="0" smtClean="0"/>
              <a:t>Need for well designed trials in vascular population</a:t>
            </a:r>
          </a:p>
          <a:p>
            <a:pPr>
              <a:buNone/>
            </a:pPr>
            <a:endParaRPr lang="en-GB" sz="2400" b="1" i="1" dirty="0" smtClean="0">
              <a:solidFill>
                <a:srgbClr val="7030A0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</a:rPr>
              <a:t>Until then... </a:t>
            </a:r>
            <a:r>
              <a:rPr lang="en-GB" sz="2400" dirty="0" smtClean="0"/>
              <a:t>remain dependent on theoretical considerations + patient experience studies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Acknowledgements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idx="1"/>
          </p:nvPr>
        </p:nvSpPr>
        <p:spPr>
          <a:xfrm>
            <a:off x="683568" y="1196752"/>
            <a:ext cx="8208912" cy="5040560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Co authors: </a:t>
            </a:r>
          </a:p>
          <a:p>
            <a:pPr>
              <a:buNone/>
            </a:pPr>
            <a:r>
              <a:rPr lang="en-GB" sz="2400" dirty="0" smtClean="0"/>
              <a:t>Christian Blickem</a:t>
            </a:r>
            <a:r>
              <a:rPr lang="en-GB" sz="2400" b="1" baseline="30000" dirty="0" smtClean="0">
                <a:solidFill>
                  <a:srgbClr val="7030A0"/>
                </a:solidFill>
              </a:rPr>
              <a:t>1</a:t>
            </a:r>
          </a:p>
          <a:p>
            <a:pPr>
              <a:buNone/>
            </a:pPr>
            <a:r>
              <a:rPr lang="en-GB" sz="2400" dirty="0" smtClean="0"/>
              <a:t>Tom Blakeman</a:t>
            </a:r>
            <a:r>
              <a:rPr lang="en-GB" sz="2400" b="1" baseline="30000" dirty="0" smtClean="0">
                <a:solidFill>
                  <a:srgbClr val="7030A0"/>
                </a:solidFill>
              </a:rPr>
              <a:t>1</a:t>
            </a:r>
            <a:r>
              <a:rPr lang="en-GB" sz="2400" dirty="0" smtClean="0"/>
              <a:t> </a:t>
            </a:r>
          </a:p>
          <a:p>
            <a:pPr>
              <a:buNone/>
            </a:pPr>
            <a:r>
              <a:rPr lang="en-GB" sz="2400" dirty="0" smtClean="0"/>
              <a:t>Maria Panagioti</a:t>
            </a:r>
            <a:r>
              <a:rPr lang="en-GB" sz="2400" b="1" baseline="30000" dirty="0" smtClean="0">
                <a:solidFill>
                  <a:srgbClr val="7030A0"/>
                </a:solidFill>
              </a:rPr>
              <a:t>1</a:t>
            </a:r>
          </a:p>
          <a:p>
            <a:pPr>
              <a:buNone/>
            </a:pPr>
            <a:r>
              <a:rPr lang="en-GB" sz="2400" dirty="0" smtClean="0"/>
              <a:t>Carolyn A. Chew-Graham</a:t>
            </a:r>
            <a:r>
              <a:rPr lang="en-GB" sz="2400" b="1" baseline="30000" dirty="0" smtClean="0">
                <a:solidFill>
                  <a:srgbClr val="7030A0"/>
                </a:solidFill>
              </a:rPr>
              <a:t>2</a:t>
            </a:r>
          </a:p>
          <a:p>
            <a:pPr>
              <a:buNone/>
            </a:pPr>
            <a:r>
              <a:rPr lang="en-GB" sz="2400" dirty="0" smtClean="0"/>
              <a:t>Peter Bower</a:t>
            </a:r>
            <a:r>
              <a:rPr lang="en-GB" sz="2400" b="1" baseline="30000" dirty="0" smtClean="0">
                <a:solidFill>
                  <a:srgbClr val="7030A0"/>
                </a:solidFill>
              </a:rPr>
              <a:t>1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BRIGHT team: </a:t>
            </a:r>
            <a:r>
              <a:rPr lang="en-GB" sz="2400" dirty="0" smtClean="0"/>
              <a:t>People with Long-Term Conditions Theme</a:t>
            </a:r>
            <a:r>
              <a:rPr lang="en-GB" sz="2400" b="1" baseline="30000" dirty="0" smtClean="0">
                <a:solidFill>
                  <a:srgbClr val="7030A0"/>
                </a:solidFill>
              </a:rPr>
              <a:t>1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Greater Manchester Collaboration for Leadership in Applied Health </a:t>
            </a:r>
          </a:p>
          <a:p>
            <a:pPr>
              <a:buNone/>
            </a:pPr>
            <a:r>
              <a:rPr lang="en-GB" sz="1800" dirty="0" smtClean="0"/>
              <a:t>Research and Care, Centre for Primary Care, Manchester Academic </a:t>
            </a:r>
          </a:p>
          <a:p>
            <a:pPr>
              <a:buNone/>
            </a:pPr>
            <a:r>
              <a:rPr lang="en-GB" sz="1800" dirty="0" smtClean="0"/>
              <a:t>Health Science Centre, University of Manchester</a:t>
            </a:r>
            <a:r>
              <a:rPr lang="en-GB" sz="1800" b="1" baseline="30000" dirty="0" smtClean="0">
                <a:solidFill>
                  <a:srgbClr val="7030A0"/>
                </a:solidFill>
              </a:rPr>
              <a:t>1</a:t>
            </a: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Research Institute Primary Care and Health Sciences, Keele University</a:t>
            </a:r>
            <a:r>
              <a:rPr lang="en-GB" sz="1800" b="1" baseline="30000" dirty="0" smtClean="0">
                <a:solidFill>
                  <a:srgbClr val="7030A0"/>
                </a:solidFill>
              </a:rPr>
              <a:t>2</a:t>
            </a:r>
            <a:endParaRPr lang="en-US" sz="1800" dirty="0" smtClean="0"/>
          </a:p>
          <a:p>
            <a:pPr>
              <a:buNone/>
            </a:pPr>
            <a:r>
              <a:rPr lang="en-GB" sz="2400" dirty="0" smtClean="0"/>
              <a:t>	</a:t>
            </a:r>
            <a:endParaRPr lang="en-GB" sz="2400" baseline="30000" dirty="0" smtClean="0"/>
          </a:p>
          <a:p>
            <a:pPr>
              <a:buNone/>
            </a:pPr>
            <a:r>
              <a:rPr lang="en-GB" sz="1800" baseline="30000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Today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772400" cy="4114800"/>
          </a:xfrm>
        </p:spPr>
        <p:txBody>
          <a:bodyPr/>
          <a:lstStyle/>
          <a:p>
            <a:r>
              <a:rPr lang="en-GB" sz="2400" dirty="0" smtClean="0"/>
              <a:t>Context</a:t>
            </a:r>
          </a:p>
          <a:p>
            <a:pPr lvl="1"/>
            <a:r>
              <a:rPr lang="en-GB" sz="2400" dirty="0" smtClean="0"/>
              <a:t>Vascular self-management support</a:t>
            </a:r>
          </a:p>
          <a:p>
            <a:pPr lvl="1"/>
            <a:r>
              <a:rPr lang="en-GB" sz="2400" dirty="0" smtClean="0"/>
              <a:t>CLAHRC Randomised Controlled Trial </a:t>
            </a:r>
          </a:p>
          <a:p>
            <a:r>
              <a:rPr lang="en-GB" sz="2400" dirty="0" smtClean="0"/>
              <a:t>Systematic review</a:t>
            </a:r>
          </a:p>
          <a:p>
            <a:r>
              <a:rPr lang="en-GB" sz="2400" dirty="0" smtClean="0"/>
              <a:t>Results</a:t>
            </a:r>
          </a:p>
          <a:p>
            <a:r>
              <a:rPr lang="en-GB" sz="2400" dirty="0" smtClean="0"/>
              <a:t>Principal findings</a:t>
            </a:r>
          </a:p>
          <a:p>
            <a:r>
              <a:rPr lang="en-GB" sz="2400" dirty="0" smtClean="0"/>
              <a:t>Implications</a:t>
            </a:r>
          </a:p>
          <a:p>
            <a:r>
              <a:rPr lang="en-GB" sz="2400" dirty="0" smtClean="0"/>
              <a:t>Acknowledgements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Background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772400" cy="4114800"/>
          </a:xfrm>
        </p:spPr>
        <p:txBody>
          <a:bodyPr/>
          <a:lstStyle/>
          <a:p>
            <a:r>
              <a:rPr lang="en-GB" sz="2400" dirty="0" smtClean="0"/>
              <a:t>Prevention of vascular disease</a:t>
            </a:r>
          </a:p>
          <a:p>
            <a:r>
              <a:rPr lang="en-GB" sz="2400" dirty="0" smtClean="0"/>
              <a:t>Chronic Care Model</a:t>
            </a:r>
          </a:p>
          <a:p>
            <a:r>
              <a:rPr lang="en-GB" sz="2400" dirty="0" smtClean="0"/>
              <a:t>Assessing cardiovascular risk</a:t>
            </a:r>
          </a:p>
          <a:p>
            <a:r>
              <a:rPr lang="en-GB" sz="2400" dirty="0" smtClean="0"/>
              <a:t>Effective self-management support</a:t>
            </a:r>
            <a:endParaRPr lang="en-US" sz="2400" dirty="0"/>
          </a:p>
        </p:txBody>
      </p:sp>
      <p:pic>
        <p:nvPicPr>
          <p:cNvPr id="4" name="Picture 3" descr="http://www.improvingchroniccare.org/downloads/chronic_care_model800p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Self-management support via </a:t>
            </a:r>
            <a:br>
              <a:rPr lang="en-GB" sz="2800" b="1" dirty="0" smtClean="0">
                <a:solidFill>
                  <a:srgbClr val="7030A0"/>
                </a:solidFill>
              </a:rPr>
            </a:br>
            <a:r>
              <a:rPr lang="en-GB" sz="2800" b="1" dirty="0" smtClean="0">
                <a:solidFill>
                  <a:srgbClr val="7030A0"/>
                </a:solidFill>
              </a:rPr>
              <a:t>non-healthcare professionals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GB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GB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1628800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Reach socially disadvantaged populations</a:t>
            </a:r>
          </a:p>
          <a:p>
            <a:pPr>
              <a:buNone/>
            </a:pPr>
            <a:r>
              <a:rPr lang="en-GB" b="1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	</a:t>
            </a:r>
          </a:p>
          <a:p>
            <a:r>
              <a:rPr lang="en-GB" dirty="0" smtClean="0"/>
              <a:t>Lay health workers </a:t>
            </a:r>
            <a:r>
              <a:rPr lang="en-GB" b="1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“</a:t>
            </a:r>
            <a:r>
              <a:rPr lang="en-GB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… have no formal professional or paraprofessional education… broad in scope, includes community health workers, village health workers…” </a:t>
            </a:r>
          </a:p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Lewin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2005)</a:t>
            </a:r>
          </a:p>
          <a:p>
            <a:pPr>
              <a:buNone/>
            </a:pP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/>
              <a:t>Peer support workers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 share salient </a:t>
            </a:r>
          </a:p>
          <a:p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target population similarities such as </a:t>
            </a:r>
          </a:p>
          <a:p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 or health concern…” 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(Dale, 2009)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13" name="Content Placeholder 3" descr="greater_map_of_manches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92696"/>
            <a:ext cx="1944216" cy="1368152"/>
          </a:xfrm>
          <a:prstGeom prst="rect">
            <a:avLst/>
          </a:prstGeom>
        </p:spPr>
      </p:pic>
      <p:pic>
        <p:nvPicPr>
          <p:cNvPr id="7" name="Picture 6" descr="https://encrypted-tbn3.gstatic.com/images?q=tbn:ANd9GcTflhF287GRY0FYubi78SZEgGLNEycii6GDhXeJVRDB2UhdaBeUY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93096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Telephone support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611560" y="1052736"/>
            <a:ext cx="8208912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Efficacy delivering self-management </a:t>
            </a:r>
          </a:p>
          <a:p>
            <a:pPr>
              <a:buNone/>
            </a:pPr>
            <a:r>
              <a:rPr lang="en-GB" sz="2400" dirty="0" smtClean="0"/>
              <a:t>	support via telephone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2 Cochrane reviews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</a:rPr>
              <a:t>Telephone support </a:t>
            </a:r>
            <a:r>
              <a:rPr lang="en-GB" sz="2400" dirty="0" smtClean="0"/>
              <a:t>(n = 7)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Peer delivered to differing chronic + acute conditions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Improvements in self-management outcomes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</a:rPr>
              <a:t>Telemedicine + telephone support </a:t>
            </a:r>
            <a:r>
              <a:rPr lang="en-GB" sz="2400" dirty="0" smtClean="0"/>
              <a:t>(n = 25)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Peer + HCP delivered to chronic heart failure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Reductions in hospitalisations + healthcare costs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9" name="Picture 8" descr="https://encrypted-tbn3.gstatic.com/images?q=tbn:ANd9GcSEJHDE61gYvbsEquBC4awUf20kEzaTci8r948NeggG4MNreCM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157192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0" descr="https://encrypted-tbn3.gstatic.com/images?q=tbn:ANd9GcSDPZq-TQD6ZgZ0BcqQcyGIISpYqkNLhpOglpFq9Bm1xRVFRaHTfQ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229200"/>
            <a:ext cx="14268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0" descr="https://encrypted-tbn3.gstatic.com/images?q=tbn:ANd9GcSDPZq-TQD6ZgZ0BcqQcyGIISpYqkNLhpOglpFq9Bm1xRVFRaHTfQ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268760"/>
            <a:ext cx="14268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116205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Randomised Controlled Trial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620688"/>
            <a:ext cx="4579615" cy="562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898776" cy="4691063"/>
          </a:xfrm>
        </p:spPr>
        <p:txBody>
          <a:bodyPr/>
          <a:lstStyle/>
          <a:p>
            <a:pPr>
              <a:spcBef>
                <a:spcPts val="58"/>
              </a:spcBef>
              <a:buFont typeface="Arial" pitchFamily="34" charset="0"/>
              <a:buChar char="•"/>
            </a:pPr>
            <a:r>
              <a:rPr lang="en-GB" sz="2400" dirty="0" smtClean="0"/>
              <a:t>  2 Arm; CKD (Stage 3); </a:t>
            </a:r>
          </a:p>
          <a:p>
            <a:pPr>
              <a:spcBef>
                <a:spcPts val="58"/>
              </a:spcBef>
              <a:buFont typeface="Arial" pitchFamily="34" charset="0"/>
              <a:buChar char="•"/>
            </a:pPr>
            <a:r>
              <a:rPr lang="en-GB" sz="2400" dirty="0" smtClean="0"/>
              <a:t>  440 Patients from General Practices in Greater Manchester</a:t>
            </a:r>
          </a:p>
          <a:p>
            <a:pPr>
              <a:spcBef>
                <a:spcPts val="58"/>
              </a:spcBef>
            </a:pPr>
            <a:endParaRPr lang="en-GB" sz="24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58"/>
              </a:spcBef>
            </a:pPr>
            <a:r>
              <a:rPr lang="en-GB" sz="2400" i="1" dirty="0" smtClean="0">
                <a:solidFill>
                  <a:schemeClr val="bg2">
                    <a:lumMod val="75000"/>
                  </a:schemeClr>
                </a:solidFill>
              </a:rPr>
              <a:t>‘Does a complex intervention improve </a:t>
            </a:r>
          </a:p>
          <a:p>
            <a:pPr>
              <a:spcBef>
                <a:spcPts val="58"/>
              </a:spcBef>
            </a:pPr>
            <a:r>
              <a:rPr lang="en-GB" sz="2400" i="1" dirty="0" smtClean="0">
                <a:solidFill>
                  <a:schemeClr val="bg2">
                    <a:lumMod val="75000"/>
                  </a:schemeClr>
                </a:solidFill>
              </a:rPr>
              <a:t>self-management and blood pressure control compared to usual CKD management?’ </a:t>
            </a:r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/>
            </a:r>
            <a:br>
              <a:rPr lang="en-GB" sz="2800" b="1" dirty="0" smtClean="0">
                <a:solidFill>
                  <a:srgbClr val="7030A0"/>
                </a:solidFill>
              </a:rPr>
            </a:br>
            <a:r>
              <a:rPr lang="en-GB" sz="2800" b="1" dirty="0" err="1" smtClean="0">
                <a:solidFill>
                  <a:srgbClr val="7030A0"/>
                </a:solidFill>
              </a:rPr>
              <a:t>BRinging</a:t>
            </a:r>
            <a:r>
              <a:rPr lang="en-GB" sz="2800" b="1" dirty="0" smtClean="0">
                <a:solidFill>
                  <a:srgbClr val="7030A0"/>
                </a:solidFill>
              </a:rPr>
              <a:t> Information and Guided Help Together (BRIGHT) Self-Management Support Intervention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2420888"/>
            <a:ext cx="2377555" cy="2952328"/>
          </a:xfrm>
          <a:noFill/>
        </p:spPr>
      </p:pic>
      <p:sp>
        <p:nvSpPr>
          <p:cNvPr id="5" name="Plus 4"/>
          <p:cNvSpPr/>
          <p:nvPr/>
        </p:nvSpPr>
        <p:spPr bwMode="auto">
          <a:xfrm>
            <a:off x="2987824" y="3284984"/>
            <a:ext cx="1079500" cy="935037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6" name="Picture 7" descr="C:\Documents and Settings\mdmystmb\My Documents\My Pictures\BRIGHT\image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21209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mdmystmb\Local Settings\Temporary Internet Files\Content.IE5\TDP1IKS2\MP9004017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2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s://encrypted-tbn3.gstatic.com/images?q=tbn:ANd9GcSDPZq-TQD6ZgZ0BcqQcyGIISpYqkNLhpOglpFq9Bm1xRVFRaHTfQ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420888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MRC Complex Intervention Framework 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692696"/>
            <a:ext cx="7772400" cy="4114800"/>
          </a:xfrm>
        </p:spPr>
        <p:txBody>
          <a:bodyPr/>
          <a:lstStyle/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Coherent theoretical basis</a:t>
            </a:r>
          </a:p>
          <a:p>
            <a:r>
              <a:rPr lang="en-GB" sz="2400" dirty="0" smtClean="0"/>
              <a:t>Based on evidence</a:t>
            </a:r>
          </a:p>
          <a:p>
            <a:r>
              <a:rPr lang="en-GB" sz="2400" dirty="0" smtClean="0"/>
              <a:t>Implementation</a:t>
            </a:r>
          </a:p>
          <a:p>
            <a:r>
              <a:rPr lang="en-GB" sz="2400" dirty="0" smtClean="0"/>
              <a:t>Effective or cost-effective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420" y="1196752"/>
            <a:ext cx="42267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</a:rPr>
              <a:t>Aim</a:t>
            </a:r>
            <a:r>
              <a:rPr lang="en-GB" sz="2400" b="0" dirty="0" smtClean="0">
                <a:solidFill>
                  <a:schemeClr val="tx1"/>
                </a:solidFill>
              </a:rPr>
              <a:t/>
            </a:r>
            <a:br>
              <a:rPr lang="en-GB" sz="2400" b="0" dirty="0" smtClean="0">
                <a:solidFill>
                  <a:schemeClr val="tx1"/>
                </a:solidFill>
              </a:rPr>
            </a:b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772400" cy="5184576"/>
          </a:xfrm>
        </p:spPr>
        <p:txBody>
          <a:bodyPr/>
          <a:lstStyle/>
          <a:p>
            <a:pPr>
              <a:spcBef>
                <a:spcPts val="58"/>
              </a:spcBef>
            </a:pPr>
            <a:r>
              <a:rPr lang="en-GB" sz="2400" b="1" dirty="0" smtClean="0">
                <a:solidFill>
                  <a:srgbClr val="7030A0"/>
                </a:solidFill>
              </a:rPr>
              <a:t>Systematic review </a:t>
            </a:r>
            <a:r>
              <a:rPr lang="en-GB" sz="2400" dirty="0" smtClean="0"/>
              <a:t>and</a:t>
            </a:r>
            <a:r>
              <a:rPr lang="en-GB" sz="2400" b="1" dirty="0" smtClean="0">
                <a:solidFill>
                  <a:srgbClr val="7030A0"/>
                </a:solidFill>
              </a:rPr>
              <a:t> meta-analysis </a:t>
            </a:r>
          </a:p>
          <a:p>
            <a:pPr>
              <a:spcBef>
                <a:spcPts val="58"/>
              </a:spcBef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    </a:t>
            </a:r>
            <a:r>
              <a:rPr lang="en-GB" sz="2400" dirty="0" smtClean="0"/>
              <a:t>to assess the evidence on the effectiveness and </a:t>
            </a:r>
          </a:p>
          <a:p>
            <a:pPr>
              <a:spcBef>
                <a:spcPts val="58"/>
              </a:spcBef>
              <a:buNone/>
            </a:pPr>
            <a:r>
              <a:rPr lang="en-GB" sz="2400" dirty="0" smtClean="0"/>
              <a:t>	cost effectiveness of telephone self-management interventions for patients with vascular conditions </a:t>
            </a:r>
          </a:p>
          <a:p>
            <a:pPr>
              <a:spcBef>
                <a:spcPts val="58"/>
              </a:spcBef>
              <a:buNone/>
            </a:pPr>
            <a:r>
              <a:rPr lang="en-GB" sz="2400" dirty="0" smtClean="0"/>
              <a:t>	via non-healthcare professionals</a:t>
            </a:r>
          </a:p>
          <a:p>
            <a:pPr>
              <a:spcBef>
                <a:spcPts val="58"/>
              </a:spcBef>
              <a:buNone/>
            </a:pPr>
            <a:endParaRPr lang="en-GB" sz="2400" dirty="0" smtClean="0"/>
          </a:p>
          <a:p>
            <a:pPr>
              <a:spcBef>
                <a:spcPts val="58"/>
              </a:spcBef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Method</a:t>
            </a:r>
          </a:p>
          <a:p>
            <a:pPr>
              <a:spcBef>
                <a:spcPts val="58"/>
              </a:spcBef>
            </a:pPr>
            <a:r>
              <a:rPr lang="en-GB" sz="2400" dirty="0" smtClean="0"/>
              <a:t>Established guidelines for reviews (Higgins, 2008)</a:t>
            </a:r>
          </a:p>
          <a:p>
            <a:pPr>
              <a:spcBef>
                <a:spcPts val="58"/>
              </a:spcBef>
            </a:pPr>
            <a:r>
              <a:rPr lang="en-GB" sz="2400" dirty="0" smtClean="0"/>
              <a:t>Brief RCT Search Strategy for CENTRAL </a:t>
            </a:r>
          </a:p>
          <a:p>
            <a:pPr>
              <a:spcBef>
                <a:spcPts val="58"/>
              </a:spcBef>
            </a:pPr>
            <a:r>
              <a:rPr lang="en-GB" sz="2400" dirty="0" smtClean="0"/>
              <a:t>Study quality (Risk of bias)</a:t>
            </a:r>
          </a:p>
          <a:p>
            <a:pPr>
              <a:spcBef>
                <a:spcPts val="58"/>
              </a:spcBef>
            </a:pPr>
            <a:r>
              <a:rPr lang="en-GB" sz="2400" dirty="0" smtClean="0"/>
              <a:t>Meta-analysis (Standardised mean difference)</a:t>
            </a:r>
          </a:p>
          <a:p>
            <a:pPr>
              <a:spcBef>
                <a:spcPts val="58"/>
              </a:spcBef>
            </a:pPr>
            <a:endParaRPr lang="en-GB" sz="2400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4" name="Content Placeholder 10" descr="https://encrypted-tbn3.gstatic.com/images?q=tbn:ANd9GcSDPZq-TQD6ZgZ0BcqQcyGIISpYqkNLhpOglpFq9Bm1xRVFRaHTfQ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085184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632</Words>
  <Application>Microsoft Office PowerPoint</Application>
  <PresentationFormat>On-screen Show (4:3)</PresentationFormat>
  <Paragraphs>230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Telephone based self-management support   for vascular conditions via non-healthcare professionals: a systematic review and meta-analysis </vt:lpstr>
      <vt:lpstr>Today</vt:lpstr>
      <vt:lpstr>Background</vt:lpstr>
      <vt:lpstr>Self-management support via  non-healthcare professionals</vt:lpstr>
      <vt:lpstr>Telephone support</vt:lpstr>
      <vt:lpstr>Randomised Controlled Trial</vt:lpstr>
      <vt:lpstr> BRinging Information and Guided Help Together (BRIGHT) Self-Management Support Intervention</vt:lpstr>
      <vt:lpstr>MRC Complex Intervention Framework  </vt:lpstr>
      <vt:lpstr>Aim </vt:lpstr>
      <vt:lpstr>Criteria </vt:lpstr>
      <vt:lpstr>Study flow</vt:lpstr>
      <vt:lpstr>Characteristics </vt:lpstr>
      <vt:lpstr>Study quality</vt:lpstr>
      <vt:lpstr>Self-management support</vt:lpstr>
      <vt:lpstr>Mental health quality of life</vt:lpstr>
      <vt:lpstr>Clinical (HBA1c)</vt:lpstr>
      <vt:lpstr>Principal findings</vt:lpstr>
      <vt:lpstr> Implications </vt:lpstr>
      <vt:lpstr>Acknowledgements</vt:lpstr>
    </vt:vector>
  </TitlesOfParts>
  <Company>Brian Parkinson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Parkinson</dc:creator>
  <cp:lastModifiedBy>NS</cp:lastModifiedBy>
  <cp:revision>280</cp:revision>
  <dcterms:created xsi:type="dcterms:W3CDTF">2012-02-02T11:41:55Z</dcterms:created>
  <dcterms:modified xsi:type="dcterms:W3CDTF">2013-06-16T18:09:03Z</dcterms:modified>
</cp:coreProperties>
</file>